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303" r:id="rId4"/>
    <p:sldId id="304" r:id="rId5"/>
    <p:sldId id="305" r:id="rId6"/>
    <p:sldId id="306" r:id="rId7"/>
    <p:sldId id="307" r:id="rId8"/>
    <p:sldId id="308" r:id="rId9"/>
    <p:sldId id="312" r:id="rId10"/>
    <p:sldId id="313" r:id="rId11"/>
    <p:sldId id="314" r:id="rId12"/>
    <p:sldId id="309" r:id="rId13"/>
    <p:sldId id="315" r:id="rId14"/>
    <p:sldId id="316" r:id="rId15"/>
    <p:sldId id="317" r:id="rId16"/>
    <p:sldId id="310" r:id="rId17"/>
    <p:sldId id="318" r:id="rId18"/>
    <p:sldId id="319" r:id="rId19"/>
    <p:sldId id="320" r:id="rId20"/>
    <p:sldId id="321" r:id="rId21"/>
    <p:sldId id="311" r:id="rId22"/>
    <p:sldId id="32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/zs5wfg9ue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80207"/>
            <a:ext cx="8676222" cy="1905000"/>
          </a:xfrm>
        </p:spPr>
        <p:txBody>
          <a:bodyPr/>
          <a:lstStyle/>
          <a:p>
            <a:r>
              <a:rPr lang="en-US" dirty="0"/>
              <a:t>Parabola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2762075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95AD5A-081C-4537-9D9C-EA88A5118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7"/>
    </mc:Choice>
    <mc:Fallback xmlns="">
      <p:transition spd="slow" advTm="3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3" y="175037"/>
                <a:ext cx="10871929" cy="2997818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Standard Form: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𝑝𝑥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(where p is positive)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3" y="175037"/>
                <a:ext cx="10871929" cy="299781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CAB3427-567E-409D-B907-B7910C67E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14" b="2074"/>
          <a:stretch/>
        </p:blipFill>
        <p:spPr>
          <a:xfrm>
            <a:off x="2150065" y="2561891"/>
            <a:ext cx="7891869" cy="3801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56790C-1940-42B8-B6C0-B0B44F1C8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62"/>
    </mc:Choice>
    <mc:Fallback xmlns="">
      <p:transition spd="slow" advTm="16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3" y="175037"/>
                <a:ext cx="10871929" cy="2997818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Standard Form: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𝑝𝑥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(where p is negative)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3" y="175037"/>
                <a:ext cx="10871929" cy="299781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F7D2DA-4974-4924-9D49-A65E279E1B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77" b="2655"/>
          <a:stretch/>
        </p:blipFill>
        <p:spPr>
          <a:xfrm>
            <a:off x="1928130" y="2545239"/>
            <a:ext cx="8335739" cy="38461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AFA112-4332-4B2E-A941-92D3E2CF4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4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5"/>
    </mc:Choice>
    <mc:Fallback xmlns="">
      <p:transition spd="slow" advTm="11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187778"/>
            <a:ext cx="11032344" cy="1781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Example 1: Find the equation of the parabola with focus at (3,0) and the directrix x = -3.</a:t>
            </a:r>
          </a:p>
          <a:p>
            <a:r>
              <a:rPr lang="en-US" sz="27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First plot the focus at (3,0)</a:t>
            </a:r>
          </a:p>
          <a:p>
            <a:endParaRPr lang="en-US" sz="2700" cap="none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AC57D-0D44-436F-A358-B83929F86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16" y="1754957"/>
            <a:ext cx="4997574" cy="489094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CEEDC0B-7147-41B1-B543-25973AFEA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55"/>
    </mc:Choice>
    <mc:Fallback xmlns="">
      <p:transition spd="slow" advTm="27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1187778"/>
            <a:ext cx="11032344" cy="17816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7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Example 1: Find the equation of the parabola with focus at (3,0) and the directrix x = -3.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plot the focus at (3,0)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plot the directrix x = -3 </a:t>
            </a:r>
          </a:p>
          <a:p>
            <a:endParaRPr lang="en-US" sz="2700" cap="none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BD286-1120-4F51-8184-50EFE901B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43" y="1488890"/>
            <a:ext cx="5152851" cy="518307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320E1C-B672-4021-BA4E-49946969A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4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"/>
    </mc:Choice>
    <mc:Fallback xmlns="">
      <p:transition spd="slow" advTm="18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933062"/>
            <a:ext cx="11032344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Example 1: Find the equation of the parabola with focus at (3,0) and the directrix x = -3.</a:t>
            </a:r>
          </a:p>
          <a:p>
            <a:endParaRPr lang="en-US" sz="2700" cap="none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0BF26A-280D-419C-84CB-B6C6478D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709" y="1513967"/>
            <a:ext cx="5087762" cy="5132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0064C-1A00-43D6-9CEB-FCBE609CEA83}"/>
              </a:ext>
            </a:extLst>
          </p:cNvPr>
          <p:cNvSpPr txBox="1"/>
          <p:nvPr/>
        </p:nvSpPr>
        <p:spPr>
          <a:xfrm>
            <a:off x="695110" y="1660907"/>
            <a:ext cx="475111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Plot the focus at (3,0)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Plot the directrix x = -3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Find the vertex,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We know the vertex is at the exact middle between directrix and focus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Find p in the standard equation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p is equal to the distance from the vertex to the focus.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In this case p is going positive on the x axis from 0 to 3, p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We also know that this parabola is opening to the positive x axis, (to the right of the graph)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5B1A3F-2E88-46E0-A58E-804659E1A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5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5"/>
    </mc:Choice>
    <mc:Fallback xmlns="">
      <p:transition spd="slow" advTm="3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98" y="1012911"/>
            <a:ext cx="11032344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Example 1: Find the equation of the parabola with focus at (3,0) and the directrix x = -3.</a:t>
            </a:r>
          </a:p>
          <a:p>
            <a:endParaRPr lang="en-US" sz="2700" cap="none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40064C-1A00-43D6-9CEB-FCBE609CEA83}"/>
                  </a:ext>
                </a:extLst>
              </p:cNvPr>
              <p:cNvSpPr txBox="1"/>
              <p:nvPr/>
            </p:nvSpPr>
            <p:spPr>
              <a:xfrm>
                <a:off x="374598" y="1660907"/>
                <a:ext cx="4599253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Standard form equation for an right opening parabola is: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𝑝𝑥</m:t>
                    </m:r>
                  </m:oMath>
                </a14:m>
                <a:endParaRPr lang="en-US" sz="2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(3)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40064C-1A00-43D6-9CEB-FCBE609CE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98" y="1660907"/>
                <a:ext cx="4599253" cy="3508653"/>
              </a:xfrm>
              <a:prstGeom prst="rect">
                <a:avLst/>
              </a:prstGeom>
              <a:blipFill>
                <a:blip r:embed="rId4"/>
                <a:stretch>
                  <a:fillRect l="-2649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3132C39-8362-41AE-900B-47D21DA4E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815" y="1765980"/>
            <a:ext cx="6256405" cy="477084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037895-5155-45F5-B822-FE7893323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5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2"/>
    </mc:Choice>
    <mc:Fallback xmlns="">
      <p:transition spd="slow" advTm="28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7066" y="933158"/>
                <a:ext cx="11022999" cy="478891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3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2: Find the focus and equation of the directrix of the parabola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4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4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3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34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34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32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=24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4(6)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 = (6, 0)</a:t>
                </a:r>
              </a:p>
              <a:p>
                <a:pPr lvl="1"/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Directrix = -6</a:t>
                </a:r>
              </a:p>
              <a:p>
                <a:pPr lvl="1"/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Vertex = (0, 0)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7066" y="933158"/>
                <a:ext cx="11022999" cy="4788911"/>
              </a:xfrm>
              <a:blipFill>
                <a:blip r:embed="rId4"/>
                <a:stretch>
                  <a:fillRect l="-1825" t="-2799" b="-4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6380949-BED1-4774-9FE7-8B06461AF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463" y="2152358"/>
            <a:ext cx="7266265" cy="430262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2551CC-82C1-4A5D-8CDE-97E6F5BC0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55"/>
    </mc:Choice>
    <mc:Fallback xmlns="">
      <p:transition spd="slow" advTm="5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7066" y="933158"/>
                <a:ext cx="11022999" cy="47889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3: Find the equation of the parabola with the focus at (-2, 0) and directrix x = 2</a:t>
                </a:r>
                <a:endParaRPr lang="en-US" sz="34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32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𝑝𝑥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4(−2)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−8</m:t>
                    </m:r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Vertex = (0, 0)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7066" y="933158"/>
                <a:ext cx="11022999" cy="4788911"/>
              </a:xfrm>
              <a:blipFill>
                <a:blip r:embed="rId4"/>
                <a:stretch>
                  <a:fillRect l="-2046" r="-55" b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2FEB3D-FFED-4503-A59F-626771481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215" y="2276588"/>
            <a:ext cx="7023192" cy="430184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EE097F5-5143-4BA4-A6BA-558E063BD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51"/>
    </mc:Choice>
    <mc:Fallback xmlns="">
      <p:transition spd="slow" advTm="50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7066" y="933158"/>
                <a:ext cx="11022999" cy="47889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4: Find the equation of the parabola with the focus at (0, 3) and directrix y = -3</a:t>
                </a:r>
                <a:endParaRPr lang="en-US" sz="34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32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4(3)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12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  <a:p>
                <a:pPr lvl="1"/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Vertex = (0, 0)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7066" y="933158"/>
                <a:ext cx="11022999" cy="4788911"/>
              </a:xfrm>
              <a:blipFill>
                <a:blip r:embed="rId4"/>
                <a:stretch>
                  <a:fillRect l="-2046" r="-55" b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A8DBC6-448A-4C0D-A6D8-660DAB167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681" y="2403090"/>
            <a:ext cx="7511384" cy="417534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24A980-3F75-4B79-86E6-A8243BFC9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77"/>
    </mc:Choice>
    <mc:Fallback xmlns="">
      <p:transition spd="slow" advTm="40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498" y="594955"/>
                <a:ext cx="11022999" cy="47889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5: Find the equation of the parabola with the focus at (0, -1) and directrix y = 1</a:t>
                </a:r>
                <a:endParaRPr lang="en-US" sz="32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4(−1)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  <a:p>
                <a:pPr lvl="1"/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Vertex = (0, 0)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498" y="594955"/>
                <a:ext cx="11022999" cy="4788911"/>
              </a:xfrm>
              <a:blipFill>
                <a:blip r:embed="rId4"/>
                <a:stretch>
                  <a:fillRect l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6F3FBA6-95CA-4A3B-B503-C3BE28A75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147"/>
          <a:stretch/>
        </p:blipFill>
        <p:spPr>
          <a:xfrm>
            <a:off x="4782641" y="2490561"/>
            <a:ext cx="6975646" cy="411068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D8EFD1C-FC3C-497B-BE58-A5BA32E31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95"/>
    </mc:Choice>
    <mc:Fallback xmlns="">
      <p:transition spd="slow" advTm="49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3" y="791757"/>
            <a:ext cx="10871929" cy="3157979"/>
          </a:xfrm>
        </p:spPr>
        <p:txBody>
          <a:bodyPr>
            <a:normAutofit/>
          </a:bodyPr>
          <a:lstStyle/>
          <a:p>
            <a:pPr lvl="2"/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Parabola consists of all points that are the same distance from a given fixed point and a given fixed line.</a:t>
            </a:r>
          </a:p>
          <a:p>
            <a:pPr lvl="2"/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fixed point is called the FOCUS</a:t>
            </a:r>
          </a:p>
          <a:p>
            <a:pPr lvl="2"/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fixed line is called the DIRECTRIX</a:t>
            </a:r>
          </a:p>
          <a:p>
            <a:pPr lvl="2"/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VERTEX is midway between the FOCUS and the DIRECTRIX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87EA-0EE0-402A-8DF2-1D7C66CA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7" y="3367578"/>
            <a:ext cx="11201400" cy="32289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B219475-AE21-4B29-9C64-EBE2178A3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99"/>
    </mc:Choice>
    <mc:Fallback xmlns="">
      <p:transition spd="slow" advTm="56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498" y="594955"/>
                <a:ext cx="11022999" cy="478891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3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6: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sz="3200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d>
                      <m:dPr>
                        <m:ctrlP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d>
                    <m:r>
                      <m:rPr>
                        <m:sty m:val="p"/>
                      </m:rPr>
                      <a:rPr lang="en-US" sz="3200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32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endParaRPr lang="en-US" sz="3200" b="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3200" b="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 = (5, 0)</a:t>
                </a:r>
              </a:p>
              <a:p>
                <a:pPr lvl="1"/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Vertex = (0, 0)</a:t>
                </a:r>
              </a:p>
              <a:p>
                <a:pPr lvl="1"/>
                <a:r>
                  <a:rPr lang="en-US" sz="32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Directrix </a:t>
                </a:r>
                <a14:m>
                  <m:oMath xmlns:m="http://schemas.openxmlformats.org/officeDocument/2006/math">
                    <m:r>
                      <a:rPr lang="en-US" sz="32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32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=−5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498" y="594955"/>
                <a:ext cx="11022999" cy="4788911"/>
              </a:xfrm>
              <a:blipFill>
                <a:blip r:embed="rId4"/>
                <a:stretch>
                  <a:fillRect t="-892" b="-2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0833219-FEBC-4429-8743-9BF3D81CC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1598766"/>
            <a:ext cx="5125581" cy="466427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524D33-E037-42C5-B141-7843E9177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5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21"/>
    </mc:Choice>
    <mc:Fallback xmlns="">
      <p:transition spd="slow" advTm="10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-48098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A13662-26C7-4D0C-BED6-4CA50026C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88070" y="3915709"/>
            <a:ext cx="5229529" cy="2771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A47D7B-4E13-4000-9016-C499E164E9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74" t="1866" r="3072" b="4671"/>
          <a:stretch/>
        </p:blipFill>
        <p:spPr>
          <a:xfrm>
            <a:off x="6527381" y="3915708"/>
            <a:ext cx="5176545" cy="2771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20FA0-A0F5-4237-922E-EE66410CB2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99"/>
          <a:stretch/>
        </p:blipFill>
        <p:spPr>
          <a:xfrm>
            <a:off x="488070" y="890054"/>
            <a:ext cx="5229529" cy="2831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EFA47-4DF4-4BE9-8E54-5C7FBFBBE4F1}"/>
                  </a:ext>
                </a:extLst>
              </p:cNvPr>
              <p:cNvSpPr txBox="1"/>
              <p:nvPr/>
            </p:nvSpPr>
            <p:spPr>
              <a:xfrm>
                <a:off x="9115653" y="4475374"/>
                <a:ext cx="15368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FEFA47-4DF4-4BE9-8E54-5C7FBFBB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653" y="4475374"/>
                <a:ext cx="1536805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B083DE-747A-409A-9CCF-60366D13A886}"/>
                  </a:ext>
                </a:extLst>
              </p:cNvPr>
              <p:cNvSpPr txBox="1"/>
              <p:nvPr/>
            </p:nvSpPr>
            <p:spPr>
              <a:xfrm>
                <a:off x="3775098" y="4490570"/>
                <a:ext cx="1459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B083DE-747A-409A-9CCF-60366D13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098" y="4490570"/>
                <a:ext cx="1459684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4D245D6-46E6-4DF4-9EF1-B43D85B643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23" t="4334"/>
          <a:stretch/>
        </p:blipFill>
        <p:spPr>
          <a:xfrm>
            <a:off x="6677637" y="890054"/>
            <a:ext cx="5024039" cy="2835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5F9448-5A9C-4C0B-8E69-3B12EA2367A4}"/>
                  </a:ext>
                </a:extLst>
              </p:cNvPr>
              <p:cNvSpPr txBox="1"/>
              <p:nvPr/>
            </p:nvSpPr>
            <p:spPr>
              <a:xfrm>
                <a:off x="3253612" y="2536876"/>
                <a:ext cx="1459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5F9448-5A9C-4C0B-8E69-3B12EA23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612" y="2536876"/>
                <a:ext cx="1459684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EB3D3F-B3DD-4ED3-8FBE-E90BF6358D98}"/>
                  </a:ext>
                </a:extLst>
              </p:cNvPr>
              <p:cNvSpPr txBox="1"/>
              <p:nvPr/>
            </p:nvSpPr>
            <p:spPr>
              <a:xfrm>
                <a:off x="9192745" y="1631771"/>
                <a:ext cx="1613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EB3D3F-B3DD-4ED3-8FBE-E90BF6358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745" y="1631771"/>
                <a:ext cx="161386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66AA9F-3031-4875-8A65-D2889A51D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1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6"/>
    </mc:Choice>
    <mc:Fallback>
      <p:transition spd="slow" advTm="23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1125776" y="1828800"/>
            <a:ext cx="80182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https://www.desmos.com/calculator/zs5wfg9uem</a:t>
            </a:r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3" y="791757"/>
            <a:ext cx="10871929" cy="3157979"/>
          </a:xfrm>
        </p:spPr>
        <p:txBody>
          <a:bodyPr>
            <a:normAutofit/>
          </a:bodyPr>
          <a:lstStyle/>
          <a:p>
            <a:pPr lvl="2"/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Parabola consists of all points that are the same distance from a given fixed point and a given fixed line.</a:t>
            </a:r>
          </a:p>
          <a:p>
            <a:pPr lvl="3"/>
            <a:r>
              <a:rPr lang="en-US" sz="18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 = PF</a:t>
            </a:r>
          </a:p>
          <a:p>
            <a:pPr lvl="3"/>
            <a:r>
              <a:rPr lang="en-US" sz="18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 = VF</a:t>
            </a:r>
          </a:p>
          <a:p>
            <a:pPr lvl="3"/>
            <a:r>
              <a:rPr lang="en-US" sz="18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TQ = QF</a:t>
            </a:r>
            <a:endParaRPr lang="en-US" sz="2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87EA-0EE0-402A-8DF2-1D7C66CA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7" y="3367578"/>
            <a:ext cx="11201400" cy="32289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BF6BE7-23FC-4ECE-8F2C-EE7A6090A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2"/>
    </mc:Choice>
    <mc:Fallback xmlns="">
      <p:transition spd="slow" advTm="66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3" y="791757"/>
            <a:ext cx="10871929" cy="3157979"/>
          </a:xfrm>
        </p:spPr>
        <p:txBody>
          <a:bodyPr>
            <a:normAutofit/>
          </a:bodyPr>
          <a:lstStyle/>
          <a:p>
            <a:pPr lvl="2"/>
            <a:endParaRPr lang="en-US" sz="2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u="sng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is called the FOCUS</a:t>
            </a:r>
          </a:p>
          <a:p>
            <a:pPr lvl="2"/>
            <a:endParaRPr lang="en-US" sz="2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87EA-0EE0-402A-8DF2-1D7C66CA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7" y="3367578"/>
            <a:ext cx="11201400" cy="32289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C019F5F-5353-4B3B-83B7-C56969DC7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4"/>
    </mc:Choice>
    <mc:Fallback xmlns="">
      <p:transition spd="slow" advTm="6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3" y="791757"/>
            <a:ext cx="10871929" cy="3157979"/>
          </a:xfrm>
        </p:spPr>
        <p:txBody>
          <a:bodyPr>
            <a:normAutofit/>
          </a:bodyPr>
          <a:lstStyle/>
          <a:p>
            <a:pPr lvl="2"/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u="sng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is called the DIRECTRIX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87EA-0EE0-402A-8DF2-1D7C66CA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7" y="3367578"/>
            <a:ext cx="11201400" cy="32289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1819D4E-CDB0-4319-99D2-2E89A4F4AD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3"/>
    </mc:Choice>
    <mc:Fallback xmlns="">
      <p:transition spd="slow" advTm="5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3" y="791757"/>
            <a:ext cx="10871929" cy="3157979"/>
          </a:xfrm>
        </p:spPr>
        <p:txBody>
          <a:bodyPr>
            <a:normAutofit/>
          </a:bodyPr>
          <a:lstStyle/>
          <a:p>
            <a:pPr lvl="2"/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VERTEX is midway between the FOCUS and the DIRECTRIX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C87EA-0EE0-402A-8DF2-1D7C66CA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7" y="3367578"/>
            <a:ext cx="11201400" cy="32289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BCAD66-F3B0-4371-A701-856E45210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5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7"/>
    </mc:Choice>
    <mc:Fallback xmlns="">
      <p:transition spd="slow" advTm="6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871929" cy="2997818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Standard Form: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𝑝𝑦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sz="28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𝑝𝑥</m:t>
                    </m:r>
                  </m:oMath>
                </a14:m>
                <a:endParaRPr lang="en-US" sz="2800" cap="none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871929" cy="299781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A74B03-D8DC-4696-B7D6-F23AC6B1A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0"/>
    </mc:Choice>
    <mc:Fallback xmlns="">
      <p:transition spd="slow" advTm="1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3" y="175037"/>
                <a:ext cx="10871929" cy="2997818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Standard Form: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𝑝𝑦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(where p is positive)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3" y="175037"/>
                <a:ext cx="10871929" cy="299781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1E40782-F036-4509-9316-283A62EE5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868"/>
          <a:stretch/>
        </p:blipFill>
        <p:spPr>
          <a:xfrm>
            <a:off x="1550706" y="2871197"/>
            <a:ext cx="9090581" cy="334985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23FFA8-962A-4976-902B-037799542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8"/>
    </mc:Choice>
    <mc:Fallback xmlns="">
      <p:transition spd="slow" advTm="17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3" y="175037"/>
                <a:ext cx="10871929" cy="2997818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en-US" sz="2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Standard Form: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sz="2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𝑝𝑦</m:t>
                    </m:r>
                  </m:oMath>
                </a14:m>
                <a:r>
                  <a:rPr lang="en-US" sz="2800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(where p is negative)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3" y="175037"/>
                <a:ext cx="10871929" cy="299781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4120E00-20EA-49A3-9405-2227897003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85" b="9310"/>
          <a:stretch/>
        </p:blipFill>
        <p:spPr>
          <a:xfrm>
            <a:off x="1558252" y="2648932"/>
            <a:ext cx="9075495" cy="35815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C7F822-739D-4568-B8CE-3B16FD1431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2"/>
    </mc:Choice>
    <mc:Fallback xmlns="">
      <p:transition spd="slow" advTm="12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31501</TotalTime>
  <Words>712</Words>
  <Application>Microsoft Office PowerPoint</Application>
  <PresentationFormat>Widescreen</PresentationFormat>
  <Paragraphs>107</Paragraphs>
  <Slides>22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Cambria Math</vt:lpstr>
      <vt:lpstr>Century Gothic</vt:lpstr>
      <vt:lpstr>Times New Roman</vt:lpstr>
      <vt:lpstr>Mesh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  <vt:lpstr>Parabola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168</cp:revision>
  <dcterms:created xsi:type="dcterms:W3CDTF">2019-08-29T21:54:18Z</dcterms:created>
  <dcterms:modified xsi:type="dcterms:W3CDTF">2020-04-03T19:10:16Z</dcterms:modified>
</cp:coreProperties>
</file>